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57E89-AE6E-4FC7-A075-DDA6CCF5E2BF}">
  <a:tblStyle styleId="{F4C57E89-AE6E-4FC7-A075-DDA6CCF5E2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0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0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0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0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0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0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c0a296b02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4c0a296b02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0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TR, 2024/01 +1</a:t>
            </a:r>
            <a:endParaRPr/>
          </a:p>
        </p:txBody>
      </p:sp>
      <p:sp>
        <p:nvSpPr>
          <p:cNvPr id="884" name="Google Shape;884;p1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9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9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9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9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2"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0.png"/><Relationship Id="rId5" Type="http://schemas.openxmlformats.org/officeDocument/2006/relationships/image" Target="../media/image16.gif"/><Relationship Id="rId6" Type="http://schemas.openxmlformats.org/officeDocument/2006/relationships/image" Target="../media/image4.jpg"/><Relationship Id="rId7" Type="http://schemas.openxmlformats.org/officeDocument/2006/relationships/image" Target="../media/image13.jpg"/><Relationship Id="rId8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hyperlink" Target="https://www.youtube.com/watch?v=iQWWvSTgsP4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Relationship Id="rId4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19.jpg"/><Relationship Id="rId7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hyperlink" Target="https://www.youtube.com/watch?v=THNQE7fTMWM" TargetMode="External"/><Relationship Id="rId5" Type="http://schemas.openxmlformats.org/officeDocument/2006/relationships/hyperlink" Target="https://www.fanfunwithdamianlewis.com/?p=23291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jpg"/><Relationship Id="rId4" Type="http://schemas.openxmlformats.org/officeDocument/2006/relationships/image" Target="../media/image9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png"/><Relationship Id="rId4" Type="http://schemas.openxmlformats.org/officeDocument/2006/relationships/image" Target="../media/image39.png"/><Relationship Id="rId5" Type="http://schemas.openxmlformats.org/officeDocument/2006/relationships/image" Target="../media/image62.png"/><Relationship Id="rId6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301320"/>
            <a:ext cx="9071640" cy="6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Class #7 – Part 1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Introduction no Noncooperative Game Theory: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Games in Normal Form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Self-Interested Agents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3200" u="sng" cap="none" strike="noStrike">
                <a:latin typeface="Arial"/>
                <a:ea typeface="Arial"/>
                <a:cs typeface="Arial"/>
                <a:sym typeface="Arial"/>
              </a:rPr>
              <a:t>utility function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from states of the world to real numbers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measures of an agent’s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level of happiness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in the given states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uncertain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about which state of the world he faces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expected value of his utility function with respect to the appropriate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probability distribution over states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Defining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13"/>
          <p:cNvSpPr txBox="1"/>
          <p:nvPr/>
        </p:nvSpPr>
        <p:spPr>
          <a:xfrm>
            <a:off x="504000" y="1769040"/>
            <a:ext cx="4896000" cy="519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John Nash proposed a simple but powerful principle for reasoning about behavior in general games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Even when there are no dominant strategies, we should expect players to use strategies that are best responses to each other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0" y="1800000"/>
            <a:ext cx="270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Defining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pair of strategies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;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best response to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best response to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the players choose strategies that are best responses to each other, then no player has an incentive to deviate to an alternative strategy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system is in a kind of equilibrium state, with no force pushing it toward a different outcome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Defining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640" y="1763640"/>
            <a:ext cx="7430040" cy="451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Defining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640" y="1763640"/>
            <a:ext cx="7430040" cy="45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16"/>
          <p:cNvSpPr/>
          <p:nvPr/>
        </p:nvSpPr>
        <p:spPr>
          <a:xfrm>
            <a:off x="4284000" y="3168000"/>
            <a:ext cx="1440000" cy="72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 txBox="1"/>
          <p:nvPr/>
        </p:nvSpPr>
        <p:spPr>
          <a:xfrm>
            <a:off x="1080000" y="6660000"/>
            <a:ext cx="540000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(A; A) is a Nash Equilibrium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Pure Strategy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17"/>
          <p:cNvSpPr txBox="1"/>
          <p:nvPr/>
        </p:nvSpPr>
        <p:spPr>
          <a:xfrm>
            <a:off x="504000" y="1769040"/>
            <a:ext cx="9071640" cy="5582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 = (a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. . . ,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pure strategy 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if,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for all agents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best response to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 = (a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...,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pure strategy Nash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equilibrium iff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∀i,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∈ </a:t>
            </a:r>
            <a:r>
              <a:rPr b="1" i="1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-i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Intuitively,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stable strategy profile: no agent would want to change his strategy if he knew what strategies the other agents were following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Pure Strategy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2161080"/>
            <a:ext cx="3060000" cy="230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7200" y="2160000"/>
            <a:ext cx="2962800" cy="225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8800" y="4860000"/>
            <a:ext cx="2581200" cy="23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0000" y="4944240"/>
            <a:ext cx="3015360" cy="229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Pure Strategy 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How to find?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check all pairs of strategies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, and ask for each one of them whether the individual strategies are best responses to each other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compute each player's best response(s)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to each strategy of the other player, and then find strategies that are mutual best responses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20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What is your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payoff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 all the players follow a mixed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 ∈ 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We can't just read this number from the game matrix anymore: we won't always end up in the same cell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21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We use the idea of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expected utility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from decision theory: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0" y="3663000"/>
            <a:ext cx="4584960" cy="2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 = 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. . . 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if,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for all agents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best response to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Intuitively,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stable strategy profile: no agent would want to change his strategy if he knew what strategies the other agents were following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504000" y="30132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Self-Interested Agents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04000" y="1769040"/>
            <a:ext cx="907170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/>
              <a:t>The </a:t>
            </a:r>
            <a:r>
              <a:rPr lang="en-US" sz="3200">
                <a:solidFill>
                  <a:srgbClr val="FF0000"/>
                </a:solidFill>
              </a:rPr>
              <a:t>states </a:t>
            </a:r>
            <a:r>
              <a:rPr lang="en-US" sz="3200"/>
              <a:t>can be thought of as the </a:t>
            </a:r>
            <a:r>
              <a:rPr lang="en-US" sz="3200">
                <a:solidFill>
                  <a:srgbClr val="FF0000"/>
                </a:solidFill>
              </a:rPr>
              <a:t>prizes </a:t>
            </a:r>
            <a:r>
              <a:rPr lang="en-US" sz="3200"/>
              <a:t>in the context of </a:t>
            </a:r>
            <a:r>
              <a:rPr lang="en-US" sz="3200">
                <a:solidFill>
                  <a:srgbClr val="FF0000"/>
                </a:solidFill>
              </a:rPr>
              <a:t>lotteries</a:t>
            </a:r>
            <a:endParaRPr b="0" i="0" sz="2800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23"/>
          <p:cNvSpPr txBox="1"/>
          <p:nvPr/>
        </p:nvSpPr>
        <p:spPr>
          <a:xfrm>
            <a:off x="504000" y="1769040"/>
            <a:ext cx="907164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 = 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. . . 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strict 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if, for all agents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and for all strategies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′ ≠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&gt;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′,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 = 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. . . 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weak Nash equilibrium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if, for all agents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and for all strategies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′ ≠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≥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′,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not a </a:t>
            </a:r>
            <a:r>
              <a:rPr b="0" lang="en-US" sz="3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strict Nash equilibrium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24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Theorem (Nash, 1951)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Every game with a finite number of players and action profiles has </a:t>
            </a:r>
            <a:r>
              <a:rPr b="1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at least one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mixed strategies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00" y="4140000"/>
            <a:ext cx="2437560" cy="26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Fun Game</a:t>
            </a:r>
            <a:endParaRPr b="0" sz="4400" strike="noStrike">
              <a:solidFill>
                <a:srgbClr val="FF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800" y="2700000"/>
            <a:ext cx="5920200" cy="2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Fun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720" y="2962080"/>
            <a:ext cx="6311160" cy="225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Fun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9" name="Google Shape;89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160" y="3079440"/>
            <a:ext cx="5822640" cy="201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Fun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28"/>
          <p:cNvSpPr txBox="1"/>
          <p:nvPr/>
        </p:nvSpPr>
        <p:spPr>
          <a:xfrm>
            <a:off x="504360" y="1769040"/>
            <a:ext cx="9071640" cy="493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What does row player do in equilibrium of this game?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row player randomizes 50-50 all the time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that's what it takes to make column player indifferent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What happens when people play this game?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with payoff of 320, row player goes up essentially all the time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with payoff of 44, row player goes down essentially all the time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4313160"/>
            <a:ext cx="3420000" cy="252684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2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29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Some counter-intuitive features...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Do people really play them?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29"/>
          <p:cNvSpPr/>
          <p:nvPr/>
        </p:nvSpPr>
        <p:spPr>
          <a:xfrm>
            <a:off x="4680000" y="3060000"/>
            <a:ext cx="4320000" cy="2160000"/>
          </a:xfrm>
          <a:prstGeom prst="cloudCallout">
            <a:avLst>
              <a:gd fmla="val -52013" name="adj1"/>
              <a:gd fmla="val 57347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Heads: pizza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Tails: burger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30"/>
          <p:cNvSpPr txBox="1"/>
          <p:nvPr/>
        </p:nvSpPr>
        <p:spPr>
          <a:xfrm>
            <a:off x="504000" y="1769040"/>
            <a:ext cx="9071640" cy="527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Ignacio Palacios-Heurta (2003) “Professionals Play Minimax” Review of Economic Studies, Volume 70, pp 395-415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1417 Penalty kicks from FIFA games: Spain, England, Italy...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Ignacio considers left, center, or right choices, and considered which leg the kicker used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 will keep it down to left and right choices ignoring kicker’s leg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31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= empirical probability of winning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440" y="3806280"/>
            <a:ext cx="6991560" cy="195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3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Let's solve the game...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0.58q + 0.95(1-q) = 0.93q + 0.70(1-q)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q = 0.42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0.42p + 0.07(1-p) = 0.05p + 0.30(1-p)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 = 0.38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5220000"/>
            <a:ext cx="6991560" cy="195372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32"/>
          <p:cNvSpPr txBox="1"/>
          <p:nvPr/>
        </p:nvSpPr>
        <p:spPr>
          <a:xfrm>
            <a:off x="5508000" y="4680000"/>
            <a:ext cx="54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2"/>
          <p:cNvSpPr txBox="1"/>
          <p:nvPr/>
        </p:nvSpPr>
        <p:spPr>
          <a:xfrm>
            <a:off x="6984000" y="4680000"/>
            <a:ext cx="1188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1-q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32"/>
          <p:cNvSpPr txBox="1"/>
          <p:nvPr/>
        </p:nvSpPr>
        <p:spPr>
          <a:xfrm>
            <a:off x="900000" y="5832000"/>
            <a:ext cx="54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2"/>
          <p:cNvSpPr txBox="1"/>
          <p:nvPr/>
        </p:nvSpPr>
        <p:spPr>
          <a:xfrm>
            <a:off x="540000" y="6408000"/>
            <a:ext cx="90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1-p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Example: friends and enemies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04000" y="1769040"/>
            <a:ext cx="9071640" cy="557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65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Alice has three options: club (</a:t>
            </a:r>
            <a:r>
              <a:rPr b="1" i="1" lang="en-US" sz="23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), movie (</a:t>
            </a:r>
            <a:r>
              <a:rPr b="1" i="1" lang="en-US" sz="2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), watching a video at home (</a:t>
            </a:r>
            <a:r>
              <a:rPr b="1" i="1" lang="en-US" sz="23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On her own, her utility for these three outcomes is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1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1" lang="en-US" sz="23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1" lang="en-US" sz="23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Alice also cares about Bob (</a:t>
            </a:r>
            <a:r>
              <a:rPr b="0" i="0" lang="en-US" sz="2300" u="sng" cap="none" strike="noStrike">
                <a:latin typeface="Arial"/>
                <a:ea typeface="Arial"/>
                <a:cs typeface="Arial"/>
                <a:sym typeface="Arial"/>
              </a:rPr>
              <a:t>who she hates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) and Carol (</a:t>
            </a:r>
            <a:r>
              <a:rPr b="0" i="0" lang="en-US" sz="2300" u="sng" cap="none" strike="noStrike">
                <a:latin typeface="Arial"/>
                <a:ea typeface="Arial"/>
                <a:cs typeface="Arial"/>
                <a:sym typeface="Arial"/>
              </a:rPr>
              <a:t>who she likes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Bob is at the club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60%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of the time, and at the movies otherwise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Carol is at the movies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75%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of the time, and at the club otherwise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If Alice runs into Bob at the movies, she suffers disutility of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40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; if she sees him at the club she suffers disutility of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90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80"/>
              <a:buFont typeface="Noto Sans Symbols"/>
              <a:buChar char="●"/>
            </a:pP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If Alice sees Carol, she enjoys whatever activity she's doing </a:t>
            </a:r>
            <a:r>
              <a:rPr b="1" i="1" lang="en-US" sz="2300" u="none" cap="none" strike="noStrike">
                <a:latin typeface="Arial"/>
                <a:ea typeface="Arial"/>
                <a:cs typeface="Arial"/>
                <a:sym typeface="Arial"/>
              </a:rPr>
              <a:t>1.5</a:t>
            </a:r>
            <a:r>
              <a:rPr b="0" i="0" lang="en-US" sz="2300" u="none" cap="none" strike="noStrike">
                <a:latin typeface="Arial"/>
                <a:ea typeface="Arial"/>
                <a:cs typeface="Arial"/>
                <a:sym typeface="Arial"/>
              </a:rPr>
              <a:t> times as much as she would have enjoyed it otherwise</a:t>
            </a:r>
            <a:endParaRPr b="0" i="0" sz="2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33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Let's solve the game...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q = 0.42, p = 0.38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Do players randomize accordingly?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5220000"/>
            <a:ext cx="6991560" cy="195372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33"/>
          <p:cNvSpPr txBox="1"/>
          <p:nvPr/>
        </p:nvSpPr>
        <p:spPr>
          <a:xfrm>
            <a:off x="5508000" y="4680000"/>
            <a:ext cx="54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33"/>
          <p:cNvSpPr txBox="1"/>
          <p:nvPr/>
        </p:nvSpPr>
        <p:spPr>
          <a:xfrm>
            <a:off x="6984000" y="4680000"/>
            <a:ext cx="1188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1-q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33"/>
          <p:cNvSpPr txBox="1"/>
          <p:nvPr/>
        </p:nvSpPr>
        <p:spPr>
          <a:xfrm>
            <a:off x="900000" y="5832000"/>
            <a:ext cx="54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33"/>
          <p:cNvSpPr txBox="1"/>
          <p:nvPr/>
        </p:nvSpPr>
        <p:spPr>
          <a:xfrm>
            <a:off x="540000" y="6408000"/>
            <a:ext cx="900000" cy="54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1-p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34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3674520"/>
            <a:ext cx="8925120" cy="211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34"/>
          <p:cNvSpPr/>
          <p:nvPr/>
        </p:nvSpPr>
        <p:spPr>
          <a:xfrm>
            <a:off x="360000" y="5256000"/>
            <a:ext cx="9180000" cy="1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35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3674520"/>
            <a:ext cx="8925120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36"/>
          <p:cNvSpPr txBox="1"/>
          <p:nvPr/>
        </p:nvSpPr>
        <p:spPr>
          <a:xfrm>
            <a:off x="504000" y="1769040"/>
            <a:ext cx="9071640" cy="54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Do players randomize well over time?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Pretty well...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How about under pressure? Do they become predictable?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Statisticians/Game Theorists are being hired to keep watch this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Other sports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Tennis players and serves, M. Walker and J. Wooders, American Economic Review (2001) “Minimax Play and Wimbeldon” volume 91, pp 1521-1538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37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Social cycling and conditional responses in the </a:t>
            </a:r>
            <a:r>
              <a:rPr b="1" lang="en-US" sz="26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Rock-Paper-Scissors game</a:t>
            </a: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 Zhijian Wang, Bin Xu &amp; Hai-Jun Zhou Scientific Reports 4, Article number: 5830 (2014)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" y="3420000"/>
            <a:ext cx="983808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Mixed strategies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38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b="0" lang="en-US" sz="3600" strike="noStrike">
                <a:latin typeface="Arial"/>
                <a:ea typeface="Arial"/>
                <a:cs typeface="Arial"/>
                <a:sym typeface="Arial"/>
              </a:rPr>
              <a:t>Important note about mixed strategies: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b="0" i="0" lang="en-US" sz="3600" u="none" cap="none" strike="noStrike">
                <a:latin typeface="Arial"/>
                <a:ea typeface="Arial"/>
                <a:cs typeface="Arial"/>
                <a:sym typeface="Arial"/>
              </a:rPr>
              <a:t>since players are able to receive any linear combination of their utility values, then all values must be defined very carefully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b="0" i="0" lang="en-US" sz="3600" u="none" cap="none" strike="noStrike">
                <a:latin typeface="Arial"/>
                <a:ea typeface="Arial"/>
                <a:cs typeface="Arial"/>
                <a:sym typeface="Arial"/>
              </a:rPr>
              <a:t>should respect preference relations over lotteries! 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Example: friends and enemies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What should Alice do?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Reminder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: u(</a:t>
            </a:r>
            <a:r>
              <a:rPr b="1" i="1" lang="en-US" sz="24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) = 50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2508840"/>
            <a:ext cx="10079640" cy="3611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1620000" y="6480000"/>
            <a:ext cx="288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club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6840000" y="6480000"/>
            <a:ext cx="306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movie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052000" y="23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456000" y="23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416000" y="23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8820000" y="23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680000" y="3780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680000" y="4752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Example: friends and enemies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What should Alice do? </a:t>
            </a: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Reminder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: u(</a:t>
            </a:r>
            <a:r>
              <a:rPr b="1" i="1" lang="en-US" sz="24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) = 50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360" y="2508840"/>
            <a:ext cx="7739640" cy="277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40000" y="5400000"/>
            <a:ext cx="918000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club: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Eu(c) = 0.25(0.6 x 15 + 0.4 x 150) + 0.75(0.6 x 10 + 0.4 x 100) = 51.75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576000" y="6400800"/>
            <a:ext cx="9324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movies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Eu(m) = 0.25(0.6 x 50 + 0.4 x 10) + 0.75(0.6 x 75 + 0.4 x 15) = 46.75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2592000" y="2376000"/>
            <a:ext cx="67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3692160" y="2376000"/>
            <a:ext cx="67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720840" y="2376000"/>
            <a:ext cx="67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7749000" y="2376000"/>
            <a:ext cx="67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680000" y="3420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680000" y="41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Example: friends and enemies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What should Alice do? </a:t>
            </a: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Reminder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: u(</a:t>
            </a:r>
            <a:r>
              <a:rPr b="1" i="1" lang="en-US" sz="24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) = 50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Alice prefers to go to the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club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(though Bob is often there and Carol rarely is), and prefers staying </a:t>
            </a:r>
            <a:r>
              <a:rPr b="1" i="1" lang="en-US" sz="24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to going to the </a:t>
            </a:r>
            <a:r>
              <a:rPr b="1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movies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(though Bob is usually not at the </a:t>
            </a:r>
            <a:r>
              <a:rPr b="1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movies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and Carol almost always is)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40000" y="5400000"/>
            <a:ext cx="918000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club: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Eu(c) = 0.25(0.6 x 15 + 0.4 x 150) + 0.75(0.6 x 10 + 0.4 x 100) = 51.75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76000" y="6400800"/>
            <a:ext cx="9324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Alice chooses </a:t>
            </a:r>
            <a:r>
              <a:rPr b="1" i="1" lang="en-US" sz="24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movies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Eu(m) = 0.25(0.6 x 50 + 0.4 x 10) + 0.75(0.6 x 75 + 0.4 x 15) = 46.75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000" y="3960000"/>
            <a:ext cx="219276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480000" y="3600000"/>
            <a:ext cx="2700000" cy="1080000"/>
          </a:xfrm>
          <a:prstGeom prst="wedgeRoundRectCallout">
            <a:avLst>
              <a:gd fmla="val -71259" name="adj1"/>
              <a:gd fmla="val 72023" name="adj2"/>
              <a:gd fmla="val 16667" name="adj3"/>
            </a:avLst>
          </a:prstGeom>
          <a:solidFill>
            <a:srgbClr val="DDDDD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it makes sense...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Problem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You have an exam and a presentation tomorrow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You have time to prepare yourself for just one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 exam is individual and the presentation is together with a colleague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Which one should you pick?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504000" y="1769040"/>
            <a:ext cx="9071640" cy="549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Possible outcomes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Exam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If you study: 92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If you don't study: 80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Presentation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If both work: 100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If only one works: 92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If no one works: 84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55419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 same outcomes are valid for your colleague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504000" y="1769040"/>
            <a:ext cx="9071640" cy="5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Possible outcomes (summary)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you study and your colleague works on the presentation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(92 + 92) / 2 = </a:t>
            </a:r>
            <a:r>
              <a:rPr b="1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92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you both study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(92 + 84) / 2 = </a:t>
            </a:r>
            <a:r>
              <a:rPr b="1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88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you work on the presentation and your colleague studies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(80 + 92) / 2 = </a:t>
            </a:r>
            <a:r>
              <a:rPr b="1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86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you both work on the presentation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(80 + 100) / 2 = </a:t>
            </a:r>
            <a:r>
              <a:rPr b="1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90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504000" y="1769040"/>
            <a:ext cx="907164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players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you and your partner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set of possible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for each player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to prepare for the presentation, or to study for the exam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payoffs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for each player and for each joint choice of strategies (the more, the better)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 average grade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Motivation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Systems that include multiple autonomous entities with either diverging information or diverging interests, or both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40" y="3815640"/>
            <a:ext cx="158472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9440" y="4955760"/>
            <a:ext cx="718200" cy="10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60" y="6078960"/>
            <a:ext cx="701280" cy="10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1640" y="3383640"/>
            <a:ext cx="1008000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8360" y="4743720"/>
            <a:ext cx="1259280" cy="94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71680" y="6151680"/>
            <a:ext cx="1119960" cy="11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Games in Normal Form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04000" y="1769040"/>
            <a:ext cx="907164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(finite, n-person) normal-form game is a tuple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(N,A,u)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where: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is a finite set of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sng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players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, indexed by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A = A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 × · · · × A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, where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is a finite set of </a:t>
            </a:r>
            <a:r>
              <a:rPr b="0" i="0" lang="en-US" sz="2800" u="sng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 available to player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Each vector 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a = (a</a:t>
            </a:r>
            <a:r>
              <a:rPr b="1" baseline="-25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, . . . , a</a:t>
            </a:r>
            <a:r>
              <a:rPr b="1" baseline="-25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) ∈ A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is called an </a:t>
            </a:r>
            <a:r>
              <a:rPr b="0" i="0" lang="en-US" sz="2400" u="sng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action profile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u = (u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, . . . , 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where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 : A → </a:t>
            </a:r>
            <a:r>
              <a:rPr b="1" i="1" lang="en-US" sz="3200" u="none" cap="none" strike="noStrike">
                <a:latin typeface="Arial"/>
                <a:ea typeface="Arial"/>
                <a:cs typeface="Arial"/>
                <a:sym typeface="Arial"/>
              </a:rPr>
              <a:t>ℝ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is a real-valued </a:t>
            </a:r>
            <a:r>
              <a:rPr b="0" i="0" lang="en-US" sz="2800" u="sng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utility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(or </a:t>
            </a:r>
            <a:r>
              <a:rPr b="0" i="0" lang="en-US" sz="2800" u="sng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payoff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) function for player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u : A</a:t>
            </a:r>
            <a:r>
              <a:rPr b="1" baseline="30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i="1" lang="en-US" sz="3200" u="none" cap="none" strike="noStrike">
                <a:latin typeface="Arial"/>
                <a:ea typeface="Arial"/>
                <a:cs typeface="Arial"/>
                <a:sym typeface="Arial"/>
              </a:rPr>
              <a:t>ℝ</a:t>
            </a:r>
            <a:r>
              <a:rPr b="1" baseline="30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1" lang="en-US" sz="4400" strike="noStrike">
                <a:solidFill>
                  <a:srgbClr val="FF3333"/>
                </a:solidFill>
              </a:rPr>
              <a:t>Example 1</a:t>
            </a:r>
            <a:endParaRPr b="1" sz="4400" strike="noStrike">
              <a:solidFill>
                <a:srgbClr val="FF3333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560" y="1645080"/>
            <a:ext cx="7291440" cy="4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1420550" y="6876250"/>
            <a:ext cx="729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SÍLVIO SANTOS-PROGRAMA SETE E MEIO-DUAS EDIÇÕES JUNTOS -2002-MP4 - YouTube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900000" y="2160000"/>
            <a:ext cx="396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Payoff Matrix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36"/>
          <p:cNvCxnSpPr/>
          <p:nvPr/>
        </p:nvCxnSpPr>
        <p:spPr>
          <a:xfrm>
            <a:off x="2520000" y="2700000"/>
            <a:ext cx="900000" cy="36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" name="Google Shape;241;p36"/>
          <p:cNvSpPr/>
          <p:nvPr/>
        </p:nvSpPr>
        <p:spPr>
          <a:xfrm>
            <a:off x="900000" y="3060000"/>
            <a:ext cx="8820000" cy="2160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>
            <a:off x="828000" y="4068000"/>
            <a:ext cx="1440000" cy="756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5040000" y="3060000"/>
            <a:ext cx="2880000" cy="720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360000" y="6120000"/>
            <a:ext cx="396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“Player 1” or “Row player”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7"/>
          <p:cNvCxnSpPr/>
          <p:nvPr/>
        </p:nvCxnSpPr>
        <p:spPr>
          <a:xfrm rot="10800000">
            <a:off x="1548000" y="4932000"/>
            <a:ext cx="0" cy="108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37"/>
          <p:cNvCxnSpPr/>
          <p:nvPr/>
        </p:nvCxnSpPr>
        <p:spPr>
          <a:xfrm flipH="1">
            <a:off x="7092000" y="2196000"/>
            <a:ext cx="360000" cy="72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p37"/>
          <p:cNvSpPr txBox="1"/>
          <p:nvPr/>
        </p:nvSpPr>
        <p:spPr>
          <a:xfrm>
            <a:off x="5580000" y="1800000"/>
            <a:ext cx="414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“Player 2” or “Column player”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/>
          <p:nvPr/>
        </p:nvSpPr>
        <p:spPr>
          <a:xfrm>
            <a:off x="1944000" y="3780000"/>
            <a:ext cx="2340000" cy="1260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4140000" y="3420000"/>
            <a:ext cx="4140000" cy="720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360000" y="6120000"/>
            <a:ext cx="3960000" cy="51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Strategies 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 of Player 1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8"/>
          <p:cNvCxnSpPr/>
          <p:nvPr/>
        </p:nvCxnSpPr>
        <p:spPr>
          <a:xfrm flipH="1" rot="10800000">
            <a:off x="1548000" y="5220000"/>
            <a:ext cx="612000" cy="792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p38"/>
          <p:cNvCxnSpPr/>
          <p:nvPr/>
        </p:nvCxnSpPr>
        <p:spPr>
          <a:xfrm flipH="1">
            <a:off x="7020000" y="2196000"/>
            <a:ext cx="432000" cy="1044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5" name="Google Shape;265;p38"/>
          <p:cNvSpPr txBox="1"/>
          <p:nvPr/>
        </p:nvSpPr>
        <p:spPr>
          <a:xfrm>
            <a:off x="5580000" y="1800000"/>
            <a:ext cx="4140000" cy="51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Strategies 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 of Player 2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6948000" y="3960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540000" y="6409800"/>
            <a:ext cx="396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Payoffs of Player 1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39"/>
          <p:cNvCxnSpPr/>
          <p:nvPr/>
        </p:nvCxnSpPr>
        <p:spPr>
          <a:xfrm flipH="1" rot="10800000">
            <a:off x="2268000" y="4500000"/>
            <a:ext cx="2232000" cy="1692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39"/>
          <p:cNvSpPr/>
          <p:nvPr/>
        </p:nvSpPr>
        <p:spPr>
          <a:xfrm>
            <a:off x="6948000" y="4428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4680000" y="4428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4680000" y="3960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9"/>
          <p:cNvCxnSpPr/>
          <p:nvPr/>
        </p:nvCxnSpPr>
        <p:spPr>
          <a:xfrm flipH="1" rot="10800000">
            <a:off x="2259000" y="4500000"/>
            <a:ext cx="4581000" cy="170136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7452000" y="3960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/>
        </p:nvSpPr>
        <p:spPr>
          <a:xfrm>
            <a:off x="5580000" y="2089800"/>
            <a:ext cx="396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Payoffs of Player 2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0"/>
          <p:cNvCxnSpPr/>
          <p:nvPr/>
        </p:nvCxnSpPr>
        <p:spPr>
          <a:xfrm flipH="1">
            <a:off x="5760000" y="2520000"/>
            <a:ext cx="720000" cy="180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40"/>
          <p:cNvSpPr/>
          <p:nvPr/>
        </p:nvSpPr>
        <p:spPr>
          <a:xfrm>
            <a:off x="7452000" y="4428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/>
          <p:nvPr/>
        </p:nvSpPr>
        <p:spPr>
          <a:xfrm>
            <a:off x="5148000" y="4428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/>
          <p:nvPr/>
        </p:nvSpPr>
        <p:spPr>
          <a:xfrm>
            <a:off x="5148000" y="3960000"/>
            <a:ext cx="54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40"/>
          <p:cNvCxnSpPr/>
          <p:nvPr/>
        </p:nvCxnSpPr>
        <p:spPr>
          <a:xfrm>
            <a:off x="6480000" y="2520000"/>
            <a:ext cx="900000" cy="180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What is a game?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297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900000" y="2160000"/>
            <a:ext cx="3960000" cy="14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u(Exam, Presentation)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: The outcome of the game if P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 chooses '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Exam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' and P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 chooses '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41"/>
          <p:cNvCxnSpPr/>
          <p:nvPr/>
        </p:nvCxnSpPr>
        <p:spPr>
          <a:xfrm>
            <a:off x="3960000" y="3600000"/>
            <a:ext cx="540000" cy="72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1"/>
          <p:cNvSpPr/>
          <p:nvPr/>
        </p:nvSpPr>
        <p:spPr>
          <a:xfrm>
            <a:off x="4500000" y="4428000"/>
            <a:ext cx="1260000" cy="504000"/>
          </a:xfrm>
          <a:prstGeom prst="ellipse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7020000" y="2340000"/>
            <a:ext cx="180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 gets 86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41"/>
          <p:cNvCxnSpPr/>
          <p:nvPr/>
        </p:nvCxnSpPr>
        <p:spPr>
          <a:xfrm flipH="1">
            <a:off x="5760000" y="2880000"/>
            <a:ext cx="1800000" cy="162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3" name="Google Shape;303;p41"/>
          <p:cNvSpPr txBox="1"/>
          <p:nvPr/>
        </p:nvSpPr>
        <p:spPr>
          <a:xfrm>
            <a:off x="1800000" y="6409800"/>
            <a:ext cx="180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gets 92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41"/>
          <p:cNvCxnSpPr/>
          <p:nvPr/>
        </p:nvCxnSpPr>
        <p:spPr>
          <a:xfrm flipH="1" rot="10800000">
            <a:off x="2880000" y="5040000"/>
            <a:ext cx="1800000" cy="1260000"/>
          </a:xfrm>
          <a:prstGeom prst="straightConnector1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Behavior in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Everything that a player cares about is summarized in the player's payoffs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If a player is altruistic, the payoffs should reflect it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Games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Which cell phone Cartman should pick?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280" y="3815280"/>
            <a:ext cx="158472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280" y="3383280"/>
            <a:ext cx="1008000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8000" y="4743360"/>
            <a:ext cx="1259280" cy="94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1320" y="6151320"/>
            <a:ext cx="1119960" cy="11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Behavior in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504000" y="1769040"/>
            <a:ext cx="9071640" cy="553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Each player knows everything about the structure of the game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her own list of possible strategies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who the other players are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 strategies available to them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what his or her payoff will be for any choice of strategies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-US" sz="2800"/>
              <a:t>T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here are many studies on games with incomplete information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Behavior in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Rationality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each player wants to maximize her own payoff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each player actually succeeds in selecting the optimal strategy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Achieved usually with time and/or a lot of reasoning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Behavior in the Exam-or-Presentation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840" y="2260080"/>
            <a:ext cx="7706160" cy="260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Behavior in the Exam-or-Presentation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840" y="225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1080000" y="5580000"/>
            <a:ext cx="8100000" cy="14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knew your partner was going to study for the exam: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88 by also studying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86 by preparing for the presentation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Decision: you should </a:t>
            </a:r>
            <a:r>
              <a:rPr b="1" lang="en-US" sz="2400" u="sng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study for the exam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6444000" y="2880000"/>
            <a:ext cx="2160000" cy="144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Behavior in the Exam-or-Presentation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840" y="225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4212000" y="2880000"/>
            <a:ext cx="2160000" cy="144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1080000" y="5580000"/>
            <a:ext cx="8820000" cy="14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knew your partner was going to work on the presentation: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 by also working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92 by studying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Decision: you should </a:t>
            </a:r>
            <a:r>
              <a:rPr b="1" lang="en-US" sz="2400" u="sng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study for the exam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Reasoning about Behavior in the Exam-or-Presentation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840" y="225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1080000" y="5580000"/>
            <a:ext cx="882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matter what your partner does, </a:t>
            </a:r>
            <a:r>
              <a:rPr b="0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you should </a:t>
            </a:r>
            <a:r>
              <a:rPr b="1" lang="en-US" sz="2400" u="sng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study for the exam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Strictly Dominant Strategy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strategy that is strictly better than all other options regardless of what the other player does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To study for the exam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Strictly Dominant Strategy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does not mean it will give the best payoff!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480" y="225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/>
          <p:nvPr/>
        </p:nvSpPr>
        <p:spPr>
          <a:xfrm>
            <a:off x="4212000" y="3348000"/>
            <a:ext cx="216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0"/>
          <p:cNvSpPr/>
          <p:nvPr/>
        </p:nvSpPr>
        <p:spPr>
          <a:xfrm>
            <a:off x="7488000" y="3348000"/>
            <a:ext cx="54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0"/>
          <p:cNvSpPr/>
          <p:nvPr/>
        </p:nvSpPr>
        <p:spPr>
          <a:xfrm>
            <a:off x="4716000" y="3780000"/>
            <a:ext cx="54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Strictly Dominant Strategy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1"/>
          <p:cNvSpPr txBox="1"/>
          <p:nvPr/>
        </p:nvSpPr>
        <p:spPr>
          <a:xfrm>
            <a:off x="504000" y="1769040"/>
            <a:ext cx="9071640" cy="5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does not mean it will give the best payoff!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Even if we agree to work on the presentation together, I have a clear incentive to deviate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92 &gt; 90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480" y="2259720"/>
            <a:ext cx="7706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/>
          <p:nvPr/>
        </p:nvSpPr>
        <p:spPr>
          <a:xfrm>
            <a:off x="4212000" y="3348000"/>
            <a:ext cx="216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7488000" y="3348000"/>
            <a:ext cx="54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4716000" y="3780000"/>
            <a:ext cx="540000" cy="36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504000" y="1769040"/>
            <a:ext cx="9071640" cy="12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Proposed by Flood and Dresher while working at RAND in 1950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000" y="3170880"/>
            <a:ext cx="2160000" cy="33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440" y="3476160"/>
            <a:ext cx="2743560" cy="300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5688000" y="6660000"/>
            <a:ext cx="2340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Melvin Dresher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1764000" y="6660360"/>
            <a:ext cx="2016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Merrill Flood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Games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And now?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280" y="3815280"/>
            <a:ext cx="158472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280" y="3383280"/>
            <a:ext cx="1008000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8000" y="4743360"/>
            <a:ext cx="1259280" cy="94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1320" y="6151320"/>
            <a:ext cx="1119960" cy="11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000" y="5580000"/>
            <a:ext cx="718200" cy="109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504000" y="1769040"/>
            <a:ext cx="9071640" cy="136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 June 1949, Flood wanted to buy a used Buick from a RAND employee who was moving back East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0" y="3515040"/>
            <a:ext cx="5079600" cy="350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504000" y="1769040"/>
            <a:ext cx="9071640" cy="12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Honor among thieves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3362400"/>
            <a:ext cx="7310520" cy="29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504000" y="1769040"/>
            <a:ext cx="9071640" cy="12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Flood Dresher's experiment</a:t>
            </a:r>
            <a:endParaRPr sz="3200"/>
          </a:p>
        </p:txBody>
      </p:sp>
      <p:pic>
        <p:nvPicPr>
          <p:cNvPr id="408" name="Google Shape;4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597" y="2976100"/>
            <a:ext cx="7453441" cy="28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5"/>
          <p:cNvSpPr txBox="1"/>
          <p:nvPr/>
        </p:nvSpPr>
        <p:spPr>
          <a:xfrm>
            <a:off x="2037150" y="6250725"/>
            <a:ext cx="64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Armen Alchian (AA) vs. John D. Williams (JW)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720" y="792000"/>
            <a:ext cx="7244280" cy="64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/>
        </p:nvSpPr>
        <p:spPr>
          <a:xfrm>
            <a:off x="2484000" y="145800"/>
            <a:ext cx="522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rmen </a:t>
            </a:r>
            <a:r>
              <a:rPr b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lchian vs. </a:t>
            </a:r>
            <a:r>
              <a:rPr b="1" lang="en-US" sz="24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ohn D. </a:t>
            </a:r>
            <a:r>
              <a:rPr b="1" lang="en-US" sz="24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illiams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932900" y="5908350"/>
            <a:ext cx="7892100" cy="146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"/>
          <p:cNvSpPr/>
          <p:nvPr/>
        </p:nvSpPr>
        <p:spPr>
          <a:xfrm>
            <a:off x="1035900" y="4760975"/>
            <a:ext cx="7892100" cy="114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6"/>
          <p:cNvSpPr/>
          <p:nvPr/>
        </p:nvSpPr>
        <p:spPr>
          <a:xfrm>
            <a:off x="1231200" y="4053275"/>
            <a:ext cx="7892100" cy="7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6"/>
          <p:cNvSpPr/>
          <p:nvPr/>
        </p:nvSpPr>
        <p:spPr>
          <a:xfrm>
            <a:off x="1287075" y="3219150"/>
            <a:ext cx="7892100" cy="7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6"/>
          <p:cNvSpPr/>
          <p:nvPr/>
        </p:nvSpPr>
        <p:spPr>
          <a:xfrm>
            <a:off x="1359813" y="2385025"/>
            <a:ext cx="7892100" cy="7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/>
          <p:nvPr/>
        </p:nvSpPr>
        <p:spPr>
          <a:xfrm>
            <a:off x="1359825" y="1443675"/>
            <a:ext cx="7892100" cy="94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504000" y="1769040"/>
            <a:ext cx="9071640" cy="5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Two suspects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 are being interrogated in separate rooms.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The police strongly suspect that these two individuals are responsible for a robbery, but there is not enough evidence to convict either of them of the robbery. However, they both resisted arrest and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can be charged with that lesser crime, which would carry a one-year sentence.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Each of the suspects is told the following story.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If you confess, and your partner doesn't confess, then you will be released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 and your partner will be charged with the crime. Your confession will be sufficient to convict him of the robbery and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he will be sent to prison for 10 years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If you both confess,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 then we don't need either of you to testify against the other, and you will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both be convicted of the robbery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. (Although in this case your sentence will be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4 years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 only because of your guilty plea.) 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If neither of you confesses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, then we can't convict either of you of the robbery, so we will </a:t>
            </a:r>
            <a:r>
              <a:rPr b="1" lang="en-US" sz="2000" strike="noStrike">
                <a:latin typeface="Arial"/>
                <a:ea typeface="Arial"/>
                <a:cs typeface="Arial"/>
                <a:sym typeface="Arial"/>
              </a:rPr>
              <a:t>charge each of you with resisting arrest (1 year)</a:t>
            </a: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. Your partner is being offered the same deal.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en-US" sz="2000" strike="noStrike">
                <a:latin typeface="Arial"/>
                <a:ea typeface="Arial"/>
                <a:cs typeface="Arial"/>
                <a:sym typeface="Arial"/>
              </a:rPr>
              <a:t>Do you want to confess?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20" y="1665720"/>
            <a:ext cx="8544600" cy="384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0" y="1665360"/>
            <a:ext cx="8544600" cy="38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/>
          <p:nvPr/>
        </p:nvSpPr>
        <p:spPr>
          <a:xfrm>
            <a:off x="6840000" y="3024000"/>
            <a:ext cx="2520000" cy="144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9"/>
          <p:cNvSpPr txBox="1"/>
          <p:nvPr/>
        </p:nvSpPr>
        <p:spPr>
          <a:xfrm>
            <a:off x="1620000" y="5910120"/>
            <a:ext cx="7560000" cy="14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P2 confesses: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if P1 does not confess: -10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if P1 confesses: -4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Decision: to confess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0" y="1665360"/>
            <a:ext cx="8544600" cy="38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/>
          <p:nvPr/>
        </p:nvSpPr>
        <p:spPr>
          <a:xfrm>
            <a:off x="4608000" y="2988000"/>
            <a:ext cx="2340000" cy="1440000"/>
          </a:xfrm>
          <a:prstGeom prst="rect">
            <a:avLst/>
          </a:prstGeom>
          <a:noFill/>
          <a:ln cap="flat" cmpd="sng" w="36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0"/>
          <p:cNvSpPr txBox="1"/>
          <p:nvPr/>
        </p:nvSpPr>
        <p:spPr>
          <a:xfrm>
            <a:off x="1620000" y="5910120"/>
            <a:ext cx="7560000" cy="14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P2 does not confess: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if P1 does not confess: -1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if P1 confesses: 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Decision: to confess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0" y="1665360"/>
            <a:ext cx="8544600" cy="38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1"/>
          <p:cNvSpPr/>
          <p:nvPr/>
        </p:nvSpPr>
        <p:spPr>
          <a:xfrm>
            <a:off x="6876000" y="3708000"/>
            <a:ext cx="2340000" cy="648000"/>
          </a:xfrm>
          <a:prstGeom prst="rect">
            <a:avLst/>
          </a:prstGeom>
          <a:noFill/>
          <a:ln cap="flat" cmpd="sng" w="5470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1"/>
          <p:cNvSpPr txBox="1"/>
          <p:nvPr/>
        </p:nvSpPr>
        <p:spPr>
          <a:xfrm>
            <a:off x="1620000" y="5910120"/>
            <a:ext cx="75600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The strategy “to confess” strictly dominates the strategy “to not confess” for both players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2"/>
          <p:cNvSpPr txBox="1"/>
          <p:nvPr/>
        </p:nvSpPr>
        <p:spPr>
          <a:xfrm>
            <a:off x="504000" y="1769040"/>
            <a:ext cx="9071640" cy="52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serves as a highly streamlined depiction of the difficulty in establishing cooperation in the face of individual self-interest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Are there other real-world situations?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Performance enhancing drugs in sports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Arms race between opposing nations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etc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Billions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2114640"/>
            <a:ext cx="7380000" cy="41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039750" y="6613400"/>
            <a:ext cx="636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The Problem With Game Theory – The Philosophy of Billions - YouTube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Decisions Matter: Game Theory in Billions – Part I – Fan Fun with Damian Lewis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0" y="2706840"/>
            <a:ext cx="9695160" cy="262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The Prisoner's Dilemma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only manifests itself when the conditions are right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Making the exam easier, i.e., 100 if you study, 96 if you do not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000" y="4428000"/>
            <a:ext cx="6864480" cy="203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Let's go back to school...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504000" y="1769040"/>
            <a:ext cx="9071640" cy="509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You and your partner are preparing slides for a joint project presentation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You can't reach your partner by phone and need to start working on the slides now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You have to decide whether to prepare your half of the slides in PowerPoint or in Apple's Keynote software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it will be much easier to merge your slides together with your partner's if you use the same software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common payoff game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 game in which for all action profiles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 ∈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× · · · ×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and any pair of agents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it is the case that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(a) =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(a)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Suppose that both you and your project partner each prefer Keynote to PowerPoint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3365640"/>
            <a:ext cx="8844480" cy="275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rgbClr val="FF3333"/>
                </a:solidFill>
              </a:rPr>
              <a:t>Common payoff games</a:t>
            </a:r>
            <a:br>
              <a:rPr b="1" lang="en-US" sz="1800">
                <a:solidFill>
                  <a:srgbClr val="FF3333"/>
                </a:solidFill>
              </a:rPr>
            </a:br>
            <a:r>
              <a:rPr b="1" lang="en-US" sz="4400" strike="noStrike">
                <a:solidFill>
                  <a:srgbClr val="FF3333"/>
                </a:solidFill>
              </a:rPr>
              <a:t>(pure coordination games)</a:t>
            </a:r>
            <a:endParaRPr b="1" sz="4400" strike="noStrike">
              <a:solidFill>
                <a:srgbClr val="FF3333"/>
              </a:solidFill>
            </a:endParaRPr>
          </a:p>
        </p:txBody>
      </p:sp>
      <p:pic>
        <p:nvPicPr>
          <p:cNvPr id="501" name="Google Shape;50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40" y="3307320"/>
            <a:ext cx="8975160" cy="317268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8"/>
          <p:cNvSpPr txBox="1"/>
          <p:nvPr/>
        </p:nvSpPr>
        <p:spPr>
          <a:xfrm>
            <a:off x="504360" y="176940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Suppose that both you do not care about which software you use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Examples?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504000" y="1769040"/>
            <a:ext cx="9071640" cy="554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3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Noto Sans Symbols"/>
              <a:buChar char="●"/>
            </a:pPr>
            <a:r>
              <a:rPr b="0" lang="en-US" sz="3000" strike="noStrike">
                <a:latin typeface="Arial"/>
                <a:ea typeface="Arial"/>
                <a:cs typeface="Arial"/>
                <a:sym typeface="Arial"/>
              </a:rPr>
              <a:t>Examples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  <a:p>
            <a:pPr indent="-3113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60"/>
              <a:buFont typeface="Noto Sans Symbols"/>
              <a:buChar char="●"/>
            </a:pPr>
            <a:r>
              <a:rPr b="0" i="0" lang="en-US" sz="2600" u="none" cap="none" strike="noStrike">
                <a:latin typeface="Arial"/>
                <a:ea typeface="Arial"/>
                <a:cs typeface="Arial"/>
                <a:sym typeface="Arial"/>
              </a:rPr>
              <a:t>two manufacturing companies that work together extensively need to decide whether to configure their machinery in metric units of measurement or English units of measurement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3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60"/>
              <a:buFont typeface="Noto Sans Symbols"/>
              <a:buChar char="●"/>
            </a:pPr>
            <a:r>
              <a:rPr b="0" i="0" lang="en-US" sz="2600" u="none" cap="none" strike="noStrike">
                <a:latin typeface="Arial"/>
                <a:ea typeface="Arial"/>
                <a:cs typeface="Arial"/>
                <a:sym typeface="Arial"/>
              </a:rPr>
              <a:t>two platoons in the same army need to decide whether to attack an enemy's left flank or right flank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3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60"/>
              <a:buFont typeface="Noto Sans Symbols"/>
              <a:buChar char="●"/>
            </a:pPr>
            <a:r>
              <a:rPr b="0" i="0" lang="en-US" sz="2600" u="none" cap="none" strike="noStrike">
                <a:latin typeface="Arial"/>
                <a:ea typeface="Arial"/>
                <a:cs typeface="Arial"/>
                <a:sym typeface="Arial"/>
              </a:rPr>
              <a:t>two people trying to find each other in a crowded mall need to decide whether to wait at the north end of the mall or at the south end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3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Noto Sans Symbols"/>
              <a:buChar char="●"/>
            </a:pPr>
            <a:r>
              <a:rPr b="0" lang="en-US" sz="3000" strike="noStrike">
                <a:latin typeface="Arial"/>
                <a:ea typeface="Arial"/>
                <a:cs typeface="Arial"/>
                <a:sym typeface="Arial"/>
              </a:rPr>
              <a:t>Both choices can be fine, provided that both participants make the same choice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1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Two people unable to communicate with each other are asked to select a square in a four-square panel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and only if both select the same one, they will each receive a prize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Common payoff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(pure coordination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2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Select a square in the panel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and only if both select the same one, they will each receive a prize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7" name="Google Shape;527;p72"/>
          <p:cNvGraphicFramePr/>
          <p:nvPr/>
        </p:nvGraphicFramePr>
        <p:xfrm>
          <a:off x="2526840" y="4136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{F4C57E89-AE6E-4FC7-A075-DDA6CCF5E2BF}</a:tableStyleId>
              </a:tblPr>
              <a:tblGrid>
                <a:gridCol w="2537650"/>
                <a:gridCol w="2538000"/>
              </a:tblGrid>
              <a:tr h="1171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3333"/>
                    </a:solidFill>
                  </a:tcPr>
                </a:tc>
              </a:tr>
              <a:tr h="1171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Motivation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04000" y="1769040"/>
            <a:ext cx="9071640" cy="475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Indeed, the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can be viewed as the ultimate platform for interaction among self-interested, distributed computational entities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Trading agents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“Interface agents” that facilitate the interaction between the user and various computational resources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Game-playing agents that assist (or replace) human players in a multiplayer game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Autonomous robots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Schelling's Focal Point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"Focal point[s] for each person’s expectation of what the other expects him to expect to be expected to do"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0" y="1620000"/>
            <a:ext cx="2684160" cy="299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Schelling's Focal Point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5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"Focal point[s] for each person’s expectation of what the other expects him to expect to be expected to do"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000" y="1980000"/>
            <a:ext cx="378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Schelling's Focal Point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is a solution that people will tend to use in the absence of communication, because it seems natural, special, or relevant to them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Such points are highly useful in negotiations, because we cannot completely trust our negotiating partners' words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Constant-sum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(zero-sum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two-player normal-form game is constant sum if there exists a constant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such that for each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a ∈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× A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it is the case that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(a) +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(a) = c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For convenience, assume that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c=0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that is, that we have a zero-sum game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Does it make any difference?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Constant-sum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(zero-sum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7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Matching pennies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600" y="2952000"/>
            <a:ext cx="5594400" cy="34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Constant-sum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(zero-sum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Rock, paper, scissors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000" y="2731680"/>
            <a:ext cx="7614000" cy="446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Hybrid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9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 general, games can include elements of both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coordination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competition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Prisoner’s Dilemma?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Hybrid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0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Battle of the sexes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Husband and wife wish to go to the movies, and they can select among two movies: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“Lethal Weapon (LW)” and “Wondrous Love (WL)”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They much prefer to go together rather than to separate movies, but while the wife (player 1) prefers LW, the husband (player 2) prefers WL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rgbClr val="FF3333"/>
                </a:solidFill>
              </a:rPr>
              <a:t>Hybrid games</a:t>
            </a:r>
            <a:endParaRPr b="1" sz="4400" strike="noStrike">
              <a:solidFill>
                <a:srgbClr val="FF3333"/>
              </a:solidFill>
            </a:endParaRPr>
          </a:p>
        </p:txBody>
      </p:sp>
      <p:sp>
        <p:nvSpPr>
          <p:cNvPr id="585" name="Google Shape;585;p81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Battle of the sexes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000" y="3109320"/>
            <a:ext cx="5985000" cy="409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Variants on the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Basic Coordination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2"/>
          <p:cNvSpPr txBox="1"/>
          <p:nvPr/>
        </p:nvSpPr>
        <p:spPr>
          <a:xfrm>
            <a:off x="504000" y="1769044"/>
            <a:ext cx="90717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Suppose that two people are out hunting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they work together, they can catch a stag (which would be the highest-payoff outcome)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000" y="3447720"/>
            <a:ext cx="2340000" cy="177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000" y="6012000"/>
            <a:ext cx="182484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2"/>
          <p:cNvSpPr txBox="1"/>
          <p:nvPr/>
        </p:nvSpPr>
        <p:spPr>
          <a:xfrm>
            <a:off x="504463" y="5415242"/>
            <a:ext cx="90717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but on their own each can catch a hare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Game Theory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Outcome of a person's decision depends not just on her preferences, but also on the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choices made by others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Main question: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Which behaviors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tend to sustain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themselves when carried out in a larger population?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rgbClr val="FF3333"/>
                </a:solidFill>
              </a:rPr>
              <a:t>Variants on the</a:t>
            </a:r>
            <a:br>
              <a:rPr b="1" lang="en-US" sz="1800">
                <a:solidFill>
                  <a:srgbClr val="FF3333"/>
                </a:solidFill>
              </a:rPr>
            </a:br>
            <a:r>
              <a:rPr b="1" lang="en-US" sz="4400" strike="noStrike">
                <a:solidFill>
                  <a:srgbClr val="FF3333"/>
                </a:solidFill>
              </a:rPr>
              <a:t>Basic Coordination Game</a:t>
            </a:r>
            <a:endParaRPr b="1" sz="4400" strike="noStrike">
              <a:solidFill>
                <a:srgbClr val="FF3333"/>
              </a:solidFill>
            </a:endParaRPr>
          </a:p>
        </p:txBody>
      </p:sp>
      <p:pic>
        <p:nvPicPr>
          <p:cNvPr id="601" name="Google Shape;60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520" y="2814840"/>
            <a:ext cx="7044480" cy="25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Variants on the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Basic Coordination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99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Similar to the Unbalanced Coordination Game</a:t>
            </a:r>
            <a:endParaRPr sz="3200"/>
          </a:p>
          <a:p>
            <a:pPr indent="-323999" lvl="0" marL="431999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/>
              <a:t>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xcept that if the two players </a:t>
            </a:r>
            <a:r>
              <a:rPr b="1" lang="en-US" sz="3200" strike="noStrike"/>
              <a:t>miscoordinate</a:t>
            </a:r>
            <a:r>
              <a:rPr lang="en-US" sz="3200"/>
              <a:t>:</a:t>
            </a:r>
            <a:endParaRPr sz="3200"/>
          </a:p>
          <a:p>
            <a:pPr indent="-320040" lvl="1" marL="914400" marR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one who was trying for the higher-payoff outcome gets penalized more than the one who was trying for the lower-payoff outcome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520" y="4500000"/>
            <a:ext cx="7044480" cy="25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Constant-sum games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(zero-sum games)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5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Which action should I play?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600" y="2952000"/>
            <a:ext cx="5594400" cy="34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Strategies in Normal Form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It would be a pretty bad idea to play any deterministic strategy in matching pennies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120" y="3780000"/>
            <a:ext cx="462888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6"/>
          <p:cNvSpPr/>
          <p:nvPr/>
        </p:nvSpPr>
        <p:spPr>
          <a:xfrm>
            <a:off x="4680000" y="3060000"/>
            <a:ext cx="4320000" cy="2160000"/>
          </a:xfrm>
          <a:prstGeom prst="cloudCallout">
            <a:avLst>
              <a:gd fmla="val -52013" name="adj1"/>
              <a:gd fmla="val 57347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Heads is so much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Arial"/>
                <a:ea typeface="Arial"/>
                <a:cs typeface="Arial"/>
                <a:sym typeface="Arial"/>
              </a:rPr>
              <a:t>better than Tails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Strategies in Normal Form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7"/>
          <p:cNvSpPr txBox="1"/>
          <p:nvPr/>
        </p:nvSpPr>
        <p:spPr>
          <a:xfrm>
            <a:off x="504000" y="1769040"/>
            <a:ext cx="9071640" cy="50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lang="en-US" sz="2800" strike="noStrike">
                <a:latin typeface="Arial"/>
                <a:ea typeface="Arial"/>
                <a:cs typeface="Arial"/>
                <a:sym typeface="Arial"/>
              </a:rPr>
              <a:t>Idea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: confuse the opponent by playing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randomly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Define a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for agent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as any probability distribution over the actions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pure strategy</a:t>
            </a:r>
            <a:r>
              <a:rPr b="0" i="0" lang="en-US" sz="2600" u="none" cap="none" strike="noStrike">
                <a:latin typeface="Arial"/>
                <a:ea typeface="Arial"/>
                <a:cs typeface="Arial"/>
                <a:sym typeface="Arial"/>
              </a:rPr>
              <a:t>: only one action is played with positive probability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mixed strategy</a:t>
            </a:r>
            <a:r>
              <a:rPr b="0" i="0" lang="en-US" sz="2600" u="none" cap="none" strike="noStrike">
                <a:latin typeface="Arial"/>
                <a:ea typeface="Arial"/>
                <a:cs typeface="Arial"/>
                <a:sym typeface="Arial"/>
              </a:rPr>
              <a:t>: more than one action is played with positive probability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174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</a:pPr>
            <a:r>
              <a:t/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Strategies in Normal Form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8"/>
          <p:cNvSpPr txBox="1"/>
          <p:nvPr/>
        </p:nvSpPr>
        <p:spPr>
          <a:xfrm>
            <a:off x="504000" y="1769040"/>
            <a:ext cx="9071640" cy="50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lang="en-US" sz="2800" strike="noStrike">
                <a:latin typeface="Arial"/>
                <a:ea typeface="Arial"/>
                <a:cs typeface="Arial"/>
                <a:sym typeface="Arial"/>
              </a:rPr>
              <a:t>Idea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: confuse the opponent by playing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randomly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any set </a:t>
            </a:r>
            <a:r>
              <a:rPr b="1" i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 </a:t>
            </a:r>
            <a:r>
              <a:rPr b="1" i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∏(X)</a:t>
            </a: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 the set of all probability distributions over </a:t>
            </a:r>
            <a:r>
              <a:rPr b="1" i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Let the set of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all strategies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= ∏(A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Let the set of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all strategy profiles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S = S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⨯ ... ⨯ S</a:t>
            </a:r>
            <a:r>
              <a:rPr b="1" baseline="-25000" i="1" lang="en-US" sz="2800" strike="noStrike">
                <a:latin typeface="Arial"/>
                <a:ea typeface="Arial"/>
                <a:cs typeface="Arial"/>
                <a:sym typeface="Arial"/>
              </a:rPr>
              <a:t>n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Strategies in Normal Form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9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What is your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payoff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if all the players follow mixed strategy profile </a:t>
            </a:r>
            <a:r>
              <a:rPr b="1" i="1" lang="en-US" sz="2800" strike="noStrike">
                <a:latin typeface="Arial"/>
                <a:ea typeface="Arial"/>
                <a:cs typeface="Arial"/>
                <a:sym typeface="Arial"/>
              </a:rPr>
              <a:t>s ∈ S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We can't just read this number from the game matrix anymore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we won't always end up in the same cell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We use the idea of </a:t>
            </a:r>
            <a:r>
              <a:rPr b="0" lang="en-US" sz="28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expected utility</a:t>
            </a:r>
            <a:r>
              <a:rPr b="0" lang="en-US" sz="2800" strike="noStrike">
                <a:latin typeface="Arial"/>
                <a:ea typeface="Arial"/>
                <a:cs typeface="Arial"/>
                <a:sym typeface="Arial"/>
              </a:rPr>
              <a:t> from decision theory: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000" y="5001840"/>
            <a:ext cx="4617360" cy="252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Strategies in Normal Form Games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0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Matching pennies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0" y="3852000"/>
            <a:ext cx="5594400" cy="34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00" y="5220000"/>
            <a:ext cx="1620000" cy="119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600" y="2024280"/>
            <a:ext cx="1256400" cy="125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0"/>
          <p:cNvSpPr txBox="1"/>
          <p:nvPr/>
        </p:nvSpPr>
        <p:spPr>
          <a:xfrm>
            <a:off x="3492000" y="3492360"/>
            <a:ext cx="1620000" cy="4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(H) = 0.4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90"/>
          <p:cNvSpPr txBox="1"/>
          <p:nvPr/>
        </p:nvSpPr>
        <p:spPr>
          <a:xfrm>
            <a:off x="5472000" y="3492360"/>
            <a:ext cx="1620000" cy="4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2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(T) = 0.6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0"/>
          <p:cNvSpPr txBox="1"/>
          <p:nvPr/>
        </p:nvSpPr>
        <p:spPr>
          <a:xfrm>
            <a:off x="1620000" y="4680000"/>
            <a:ext cx="1620000" cy="4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(H) = 0.8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0"/>
          <p:cNvSpPr txBox="1"/>
          <p:nvPr/>
        </p:nvSpPr>
        <p:spPr>
          <a:xfrm>
            <a:off x="1656000" y="6804000"/>
            <a:ext cx="1620000" cy="4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(T) = 0.2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640" y="2699280"/>
            <a:ext cx="2817360" cy="15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90"/>
          <p:cNvSpPr txBox="1"/>
          <p:nvPr/>
        </p:nvSpPr>
        <p:spPr>
          <a:xfrm>
            <a:off x="7200000" y="2340000"/>
            <a:ext cx="2880000" cy="308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s = (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s = ( 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(0.8,0.2)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(0.4,0.6)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Pr(a|s) = ∏</a:t>
            </a:r>
            <a:r>
              <a:rPr b="1" baseline="-25000" i="1" lang="en-US" sz="1800" strike="noStrike">
                <a:latin typeface="Arial"/>
                <a:ea typeface="Arial"/>
                <a:cs typeface="Arial"/>
                <a:sym typeface="Arial"/>
              </a:rPr>
              <a:t>j∈N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18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(a</a:t>
            </a:r>
            <a:r>
              <a:rPr b="1" baseline="-25000" i="1" lang="en-US" sz="18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Pr( (H,H) |s) = 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0.4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Pr( (H,T) |s) = 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Pr( (T,H) |s) = 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x 0.4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Pr( (T,T) |s) = 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x 0.6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90"/>
          <p:cNvSpPr txBox="1"/>
          <p:nvPr/>
        </p:nvSpPr>
        <p:spPr>
          <a:xfrm>
            <a:off x="3960000" y="4811040"/>
            <a:ext cx="900000" cy="4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0.32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90"/>
          <p:cNvSpPr txBox="1"/>
          <p:nvPr/>
        </p:nvSpPr>
        <p:spPr>
          <a:xfrm>
            <a:off x="5940000" y="4811040"/>
            <a:ext cx="900000" cy="4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0.48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0"/>
          <p:cNvSpPr txBox="1"/>
          <p:nvPr/>
        </p:nvSpPr>
        <p:spPr>
          <a:xfrm>
            <a:off x="5940000" y="5963040"/>
            <a:ext cx="900000" cy="4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0.12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0"/>
          <p:cNvSpPr txBox="1"/>
          <p:nvPr/>
        </p:nvSpPr>
        <p:spPr>
          <a:xfrm>
            <a:off x="3960000" y="5963040"/>
            <a:ext cx="900000" cy="4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0.08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90"/>
          <p:cNvSpPr txBox="1"/>
          <p:nvPr/>
        </p:nvSpPr>
        <p:spPr>
          <a:xfrm>
            <a:off x="7200000" y="5688360"/>
            <a:ext cx="2880000" cy="161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(s)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= Σ</a:t>
            </a:r>
            <a:r>
              <a:rPr b="1" baseline="-25000" i="1" lang="en-US" sz="1800" strike="noStrike">
                <a:latin typeface="Arial"/>
                <a:ea typeface="Arial"/>
                <a:cs typeface="Arial"/>
                <a:sym typeface="Arial"/>
              </a:rPr>
              <a:t>a∈A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(a)Pr(a|s)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(s)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1" i="1" lang="en-US" sz="18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0.32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(1) +</a:t>
            </a:r>
            <a:r>
              <a:rPr b="1" i="1" lang="en-US" sz="18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 0.48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(-1)            + </a:t>
            </a:r>
            <a:r>
              <a:rPr b="1" i="1" lang="en-US" sz="18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0.08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(-1) + </a:t>
            </a:r>
            <a:r>
              <a:rPr b="1" i="1" lang="en-US" sz="1800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0.12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(1)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(s)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= -0.12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18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(s)</a:t>
            </a:r>
            <a:r>
              <a:rPr b="1" i="1" lang="en-US" sz="1800" strike="noStrike">
                <a:latin typeface="Arial"/>
                <a:ea typeface="Arial"/>
                <a:cs typeface="Arial"/>
                <a:sym typeface="Arial"/>
              </a:rPr>
              <a:t> = +0.12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Solving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91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What is an optimal strategy for a given agent?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 best strategy depends on the choices of others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000" y="4313160"/>
            <a:ext cx="3420000" cy="252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Solving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9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Solution concepts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Certain subsets of outcomes that are interesting in one sense or another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Pareto optimality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Self-Interested Agents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04000" y="1769043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What does it mean?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They want to cause harm to each other?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134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0000" y="4624560"/>
            <a:ext cx="1930680" cy="25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120" y="5220000"/>
            <a:ext cx="311256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03975" y="3090243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7999" lvl="2" marL="1295999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Not necessarily!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999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They care only about themselves?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503975" y="4132292"/>
            <a:ext cx="90717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7999" lvl="2" marL="1295999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Not necessarily!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Analyzing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3"/>
          <p:cNvSpPr txBox="1"/>
          <p:nvPr/>
        </p:nvSpPr>
        <p:spPr>
          <a:xfrm>
            <a:off x="504000" y="1769040"/>
            <a:ext cx="9071640" cy="512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Can some outcomes of a game be said to be better than others?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2" name="Google Shape;682;p93"/>
          <p:cNvGraphicFramePr/>
          <p:nvPr/>
        </p:nvGraphicFramePr>
        <p:xfrm>
          <a:off x="2340000" y="3683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{F4C57E89-AE6E-4FC7-A075-DDA6CCF5E2BF}</a:tableStyleId>
              </a:tblPr>
              <a:tblGrid>
                <a:gridCol w="1839250"/>
                <a:gridCol w="1839250"/>
                <a:gridCol w="1840675"/>
              </a:tblGrid>
              <a:tr h="105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0000C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0000C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  <a:tr h="105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1, 1000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0,0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05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8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2,1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1, 0</a:t>
                      </a:r>
                      <a:endParaRPr b="0"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Analyzing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4"/>
          <p:cNvSpPr txBox="1"/>
          <p:nvPr/>
        </p:nvSpPr>
        <p:spPr>
          <a:xfrm>
            <a:off x="504000" y="1769040"/>
            <a:ext cx="9071640" cy="512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Can some outcomes of a game be said to be better than others?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We have no way of saying that one agent's interests are more important than another's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E.g., multiply player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’s payoffs by 1,000 to change the sum of agents’ utilities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Intuition: we don't know what currency has been used to express each agent's payoffs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Analyzing a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5"/>
          <p:cNvSpPr txBox="1"/>
          <p:nvPr/>
        </p:nvSpPr>
        <p:spPr>
          <a:xfrm>
            <a:off x="504000" y="1769040"/>
            <a:ext cx="9071640" cy="512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Are there situations where we can still prefer one outcome to another?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Pareto Domination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Idea: sometimes, one outcome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at least as good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for every agent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as another outcome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o'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and there is some agent who strictly prefers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o'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In this case, it seems reasonable to say that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better than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o'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We say that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Pareto-dominates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o'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Pareto Domination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7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Pareto dominates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s′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 for all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 ∈ 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(s) ≥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(s′)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and there exists some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j ∈ 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for which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(s) &gt;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(s′)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Observe that we define Pareto domination over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strategy profiles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 not just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action profiles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Pareto Optimality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8"/>
          <p:cNvSpPr txBox="1"/>
          <p:nvPr/>
        </p:nvSpPr>
        <p:spPr>
          <a:xfrm>
            <a:off x="504000" y="1769040"/>
            <a:ext cx="9071640" cy="527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outcome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Pareto-optimal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 there is no other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outcome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o'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that Pareto-dominates it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or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strategy profile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Pareto-optimal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if there does not exist another </a:t>
            </a:r>
            <a:r>
              <a:rPr b="0" lang="en-US" sz="3200" u="sng" strike="noStrike">
                <a:latin typeface="Arial"/>
                <a:ea typeface="Arial"/>
                <a:cs typeface="Arial"/>
                <a:sym typeface="Arial"/>
              </a:rPr>
              <a:t>strategy profile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s′ ∈ 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that Pareto dominates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Can a game have more than one Pareto-optimal outcome?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Does every game have at least one Pareto-optimal outcome?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Pareto Optimality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360" y="1965240"/>
            <a:ext cx="6506640" cy="199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000" y="4680000"/>
            <a:ext cx="3422880" cy="23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8800" y="5076000"/>
            <a:ext cx="3031200" cy="19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280" y="1973880"/>
            <a:ext cx="6532560" cy="522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01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lang="en-US" sz="3200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it is the best choice of one player, given a belief about what the other player will do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in the Exam-or-Presentation Game, we determined your best choice in response to each possible choice of your partner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02"/>
          <p:cNvSpPr txBox="1"/>
          <p:nvPr/>
        </p:nvSpPr>
        <p:spPr>
          <a:xfrm>
            <a:off x="504000" y="1769040"/>
            <a:ext cx="9216000" cy="4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you knew what everyone else was going to do, it would be easy to pick your own action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Player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’s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best response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to the strategy profile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is a mixed strategy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∗ ∈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such that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∗ 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≥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for all strategies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 ∈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1" baseline="-25000" i="1" sz="3200"/>
          </a:p>
          <a:p>
            <a:pPr indent="-320040" lvl="0" marL="457200" rtl="0" algn="l">
              <a:spcBef>
                <a:spcPts val="1417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</a:rPr>
              <a:t>Best responses are unique?</a:t>
            </a:r>
            <a:endParaRPr b="1" i="1" sz="3200"/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∗ ∈ </a:t>
            </a:r>
            <a:r>
              <a:rPr b="1" i="1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iff ∀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∈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∗ 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≥ u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(s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, s</a:t>
            </a:r>
            <a:r>
              <a:rPr b="1" baseline="-25000" i="1" lang="en-US" sz="3200" strike="noStrike">
                <a:latin typeface="Arial"/>
                <a:ea typeface="Arial"/>
                <a:cs typeface="Arial"/>
                <a:sym typeface="Arial"/>
              </a:rPr>
              <a:t>−i</a:t>
            </a:r>
            <a:r>
              <a:rPr b="1" i="1" lang="en-US" sz="3200" strike="noStrike">
                <a:latin typeface="Arial"/>
                <a:ea typeface="Arial"/>
                <a:cs typeface="Arial"/>
                <a:sym typeface="Arial"/>
              </a:rPr>
              <a:t>)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Self-Interested Agents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What does it mean?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Each agent has his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own description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of which states of the world he likes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which can include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good things</a:t>
            </a: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 happening to other agents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and that 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acts in an attempt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to bring about these states of the world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3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Best responses are unique?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player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's strategy is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= (0.5,0.5)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, what is your best response?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= (0.5,0.5), 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(s) = 0.25(1+0+0+1) = 0.5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= (0.75,0.25), 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(s) = 0.5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= (0.38,0.62), u</a:t>
            </a:r>
            <a:r>
              <a:rPr b="1" baseline="-2500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(s) = 0.5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9120" y="4500000"/>
            <a:ext cx="377244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04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Best responses are unique?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It is unique when there is a unique best response that is a pure strategy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= (1,0)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−"/>
            </a:pP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baseline="-25000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i="1" lang="en-US" sz="2400" u="none" cap="none" strike="noStrike">
                <a:latin typeface="Arial"/>
                <a:ea typeface="Arial"/>
                <a:cs typeface="Arial"/>
                <a:sym typeface="Arial"/>
              </a:rPr>
              <a:t>= (0.8,0.2)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9120" y="4499640"/>
            <a:ext cx="377244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Best Response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05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Best response is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solution concept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Does not identify an interesting set of outcomes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However, we can leverage the idea of best response to define what is arguably the </a:t>
            </a:r>
            <a:r>
              <a:rPr b="0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most central notion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in non-cooperative game theory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Nash Equilibrium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6"/>
          <p:cNvSpPr txBox="1"/>
          <p:nvPr/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Imagine a setting where no agent knows anything about what the others will do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What can we say about which actions will occur?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Idea: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look for stable action profiles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3990" lvl="0" marL="432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r>
              <a:t/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0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Suppose there are two firms that each hope to do business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with one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of three large clients, A, B, and C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Each firm has three possible strategies: whether to approach A, B, </a:t>
            </a:r>
            <a:r>
              <a:rPr b="1" lang="en-US" sz="3200" u="sng" strike="noStrike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C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the two firms approach the same client, then the client will give half its business to each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Firm 1 is too small to attract business on its own, so if it approaches one client while Firm 2 approaches a different one, then Firm 1 gets a payoff of 0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If Firm 2 approaches client B or C on its own, it will get their full business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0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However, A is a larger client, and will only do business with the firms if both approach 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Because A is a larger client, doing business with it is worth 8 (and hence 4 to each firm if it's split), while doing business with B or C is worth 2 (and hence 1 to each firm if it's split)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10"/>
          <p:cNvSpPr txBox="1"/>
          <p:nvPr/>
        </p:nvSpPr>
        <p:spPr>
          <a:xfrm>
            <a:off x="504000" y="1769040"/>
            <a:ext cx="9071640" cy="624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65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"/>
              <a:buFont typeface="Noto Sans Symbols"/>
              <a:buChar char="●"/>
            </a:pP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If the two firms approach the same client, then the client will give half its business to each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70"/>
              <a:buFont typeface="Noto Sans Symbols"/>
              <a:buChar char="●"/>
            </a:pP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Firm 1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is too small to attract business on its own, so if it approaches one client while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Firm 2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approaches a different one, then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Firm 1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gets a payoff of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0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70"/>
              <a:buFont typeface="Noto Sans Symbols"/>
              <a:buChar char="●"/>
            </a:pP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Firm 2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approaches client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B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or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C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on its own, it will get their full business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70"/>
              <a:buFont typeface="Noto Sans Symbols"/>
              <a:buChar char="●"/>
            </a:pP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is a larger client, and will only do business with the firms if both approach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 A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765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70"/>
              <a:buFont typeface="Noto Sans Symbols"/>
              <a:buChar char="●"/>
            </a:pP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Because 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is a larger client, doing business with it is worth </a:t>
            </a:r>
            <a:r>
              <a:rPr b="1" lang="en-US" sz="25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(and hence </a:t>
            </a:r>
            <a:r>
              <a:rPr b="1" lang="en-US" sz="25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to each firm if it's split), while doing business with 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US" sz="2500" strike="noStrike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is worth </a:t>
            </a:r>
            <a:r>
              <a:rPr b="1" lang="en-US" sz="25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(and hence </a:t>
            </a:r>
            <a:r>
              <a:rPr b="1" lang="en-US" sz="25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en-US" sz="2500" strike="noStrike">
                <a:latin typeface="Arial"/>
                <a:ea typeface="Arial"/>
                <a:cs typeface="Arial"/>
                <a:sym typeface="Arial"/>
              </a:rPr>
              <a:t> to each firm if it's split) 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249704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None/>
            </a:pPr>
            <a:r>
              <a:t/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solidFill>
                <a:srgbClr val="FF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640" y="1764000"/>
            <a:ext cx="7430040" cy="451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1"/>
          <p:cNvSpPr/>
          <p:nvPr/>
        </p:nvSpPr>
        <p:spPr>
          <a:xfrm>
            <a:off x="4176000" y="3204000"/>
            <a:ext cx="4464000" cy="198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An Example: A Three-Client Game</a:t>
            </a:r>
            <a:endParaRPr b="0" sz="4400" strike="noStrike">
              <a:solidFill>
                <a:srgbClr val="FF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640" y="1764000"/>
            <a:ext cx="7430040" cy="451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